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4" r:id="rId12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5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0BFAD-213D-4D7B-94DA-0B7297F3CCF5}" type="datetimeFigureOut">
              <a:rPr lang="ar-IQ" smtClean="0"/>
              <a:pPr/>
              <a:t>11/10/1447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7BE89-84D8-4371-A788-9F8B822C181B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0BFAD-213D-4D7B-94DA-0B7297F3CCF5}" type="datetimeFigureOut">
              <a:rPr lang="ar-IQ" smtClean="0"/>
              <a:pPr/>
              <a:t>11/10/1447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7BE89-84D8-4371-A788-9F8B822C181B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0BFAD-213D-4D7B-94DA-0B7297F3CCF5}" type="datetimeFigureOut">
              <a:rPr lang="ar-IQ" smtClean="0"/>
              <a:pPr/>
              <a:t>11/10/1447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7BE89-84D8-4371-A788-9F8B822C181B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0BFAD-213D-4D7B-94DA-0B7297F3CCF5}" type="datetimeFigureOut">
              <a:rPr lang="ar-IQ" smtClean="0"/>
              <a:pPr/>
              <a:t>11/10/1447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7BE89-84D8-4371-A788-9F8B822C181B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0BFAD-213D-4D7B-94DA-0B7297F3CCF5}" type="datetimeFigureOut">
              <a:rPr lang="ar-IQ" smtClean="0"/>
              <a:pPr/>
              <a:t>11/10/1447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7BE89-84D8-4371-A788-9F8B822C181B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0BFAD-213D-4D7B-94DA-0B7297F3CCF5}" type="datetimeFigureOut">
              <a:rPr lang="ar-IQ" smtClean="0"/>
              <a:pPr/>
              <a:t>11/10/1447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7BE89-84D8-4371-A788-9F8B822C181B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0BFAD-213D-4D7B-94DA-0B7297F3CCF5}" type="datetimeFigureOut">
              <a:rPr lang="ar-IQ" smtClean="0"/>
              <a:pPr/>
              <a:t>11/10/1447</a:t>
            </a:fld>
            <a:endParaRPr lang="ar-IQ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7BE89-84D8-4371-A788-9F8B822C181B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0BFAD-213D-4D7B-94DA-0B7297F3CCF5}" type="datetimeFigureOut">
              <a:rPr lang="ar-IQ" smtClean="0"/>
              <a:pPr/>
              <a:t>11/10/1447</a:t>
            </a:fld>
            <a:endParaRPr lang="ar-IQ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7BE89-84D8-4371-A788-9F8B822C181B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0BFAD-213D-4D7B-94DA-0B7297F3CCF5}" type="datetimeFigureOut">
              <a:rPr lang="ar-IQ" smtClean="0"/>
              <a:pPr/>
              <a:t>11/10/1447</a:t>
            </a:fld>
            <a:endParaRPr lang="ar-IQ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7BE89-84D8-4371-A788-9F8B822C181B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0BFAD-213D-4D7B-94DA-0B7297F3CCF5}" type="datetimeFigureOut">
              <a:rPr lang="ar-IQ" smtClean="0"/>
              <a:pPr/>
              <a:t>11/10/1447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7BE89-84D8-4371-A788-9F8B822C181B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0BFAD-213D-4D7B-94DA-0B7297F3CCF5}" type="datetimeFigureOut">
              <a:rPr lang="ar-IQ" smtClean="0"/>
              <a:pPr/>
              <a:t>11/10/1447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7BE89-84D8-4371-A788-9F8B822C181B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E0BFAD-213D-4D7B-94DA-0B7297F3CCF5}" type="datetimeFigureOut">
              <a:rPr lang="ar-IQ" smtClean="0"/>
              <a:pPr/>
              <a:t>11/10/1447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A7BE89-84D8-4371-A788-9F8B822C181B}" type="slidenum">
              <a:rPr lang="ar-IQ" smtClean="0"/>
              <a:pPr/>
              <a:t>‹#›</a:t>
            </a:fld>
            <a:endParaRPr lang="ar-IQ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0430" y="357166"/>
            <a:ext cx="5643570" cy="6101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عنوان 1"/>
          <p:cNvSpPr>
            <a:spLocks noGrp="1"/>
          </p:cNvSpPr>
          <p:nvPr>
            <p:ph type="ctrTitle"/>
          </p:nvPr>
        </p:nvSpPr>
        <p:spPr>
          <a:xfrm>
            <a:off x="0" y="142852"/>
            <a:ext cx="5429256" cy="1785950"/>
          </a:xfrm>
        </p:spPr>
        <p:txBody>
          <a:bodyPr>
            <a:normAutofit/>
          </a:bodyPr>
          <a:lstStyle/>
          <a:p>
            <a:r>
              <a:rPr lang="en-US" sz="6600" b="1" dirty="0" err="1" smtClean="0"/>
              <a:t>Nephroctomy</a:t>
            </a:r>
            <a:r>
              <a:rPr lang="en-US" sz="6600" b="1" dirty="0" smtClean="0"/>
              <a:t> </a:t>
            </a:r>
            <a:endParaRPr lang="ar-IQ" sz="6600" b="1" dirty="0"/>
          </a:p>
        </p:txBody>
      </p:sp>
      <p:sp>
        <p:nvSpPr>
          <p:cNvPr id="10" name="عنوان فرعي 2"/>
          <p:cNvSpPr>
            <a:spLocks noGrp="1"/>
          </p:cNvSpPr>
          <p:nvPr>
            <p:ph type="subTitle" idx="1"/>
          </p:nvPr>
        </p:nvSpPr>
        <p:spPr>
          <a:xfrm>
            <a:off x="0" y="4857760"/>
            <a:ext cx="6400800" cy="1752600"/>
          </a:xfrm>
        </p:spPr>
        <p:txBody>
          <a:bodyPr>
            <a:normAutofit/>
          </a:bodyPr>
          <a:lstStyle/>
          <a:p>
            <a:pPr algn="l" rtl="0"/>
            <a:r>
              <a:rPr lang="ar-IQ" sz="5400" dirty="0" smtClean="0">
                <a:solidFill>
                  <a:schemeClr val="tx1"/>
                </a:solidFill>
              </a:rPr>
              <a:t>ا.م.د. رافد مجيد نعيم </a:t>
            </a:r>
            <a:endParaRPr lang="ar-IQ" sz="5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-32" y="71414"/>
            <a:ext cx="5072098" cy="6858048"/>
          </a:xfrm>
        </p:spPr>
        <p:txBody>
          <a:bodyPr>
            <a:normAutofit fontScale="70000" lnSpcReduction="20000"/>
          </a:bodyPr>
          <a:lstStyle/>
          <a:p>
            <a:pPr algn="l" rtl="0"/>
            <a:r>
              <a:rPr lang="en-US" i="1" dirty="0" smtClean="0"/>
              <a:t>Close the </a:t>
            </a:r>
            <a:r>
              <a:rPr lang="en-US" i="1" dirty="0" err="1" smtClean="0"/>
              <a:t>nephrotomy</a:t>
            </a:r>
            <a:r>
              <a:rPr lang="en-US" i="1" dirty="0" smtClean="0"/>
              <a:t> by apposing the cut tissues and applying digital pressure for approximately 5 minutes while restoring blood flow through the renal vessels (</a:t>
            </a:r>
            <a:r>
              <a:rPr lang="en-US" i="1" dirty="0" err="1" smtClean="0"/>
              <a:t>sutureless</a:t>
            </a:r>
            <a:r>
              <a:rPr lang="en-US" i="1" dirty="0" smtClean="0"/>
              <a:t> technique). </a:t>
            </a:r>
          </a:p>
          <a:p>
            <a:pPr algn="l" rtl="0"/>
            <a:endParaRPr lang="en-US" i="1" dirty="0" smtClean="0"/>
          </a:p>
          <a:p>
            <a:pPr algn="l" rtl="0"/>
            <a:r>
              <a:rPr lang="en-US" i="1" dirty="0" smtClean="0"/>
              <a:t>As an alternative, appose the capsule with a continuous pattern of absorbable suture material. </a:t>
            </a:r>
          </a:p>
          <a:p>
            <a:pPr algn="l" rtl="0">
              <a:buNone/>
            </a:pPr>
            <a:endParaRPr lang="en-US" i="1" dirty="0" smtClean="0"/>
          </a:p>
          <a:p>
            <a:pPr algn="l" rtl="0"/>
            <a:r>
              <a:rPr lang="en-US" i="1" dirty="0" smtClean="0"/>
              <a:t>If adequate </a:t>
            </a:r>
            <a:r>
              <a:rPr lang="en-US" i="1" dirty="0" err="1" smtClean="0"/>
              <a:t>hemostasis</a:t>
            </a:r>
            <a:r>
              <a:rPr lang="en-US" i="1" dirty="0" smtClean="0"/>
              <a:t> is not achieved or if urine leakage is a concern, place absorbable sutures through the cortex in a horizontal mattress. Then suture the capsule in a continuous pattern with absorbable suture. Replace the kidney in its original location.</a:t>
            </a:r>
          </a:p>
          <a:p>
            <a:pPr algn="l" rtl="0"/>
            <a:endParaRPr lang="en-US" i="1" dirty="0" smtClean="0"/>
          </a:p>
          <a:p>
            <a:pPr algn="l" rtl="0"/>
            <a:r>
              <a:rPr lang="en-US" i="1" dirty="0" smtClean="0"/>
              <a:t>Sutures may be placed in the peritoneum where the kidney was elevated to help stabilize it.</a:t>
            </a:r>
            <a:endParaRPr lang="ar-IQ" dirty="0"/>
          </a:p>
        </p:txBody>
      </p:sp>
      <p:pic>
        <p:nvPicPr>
          <p:cNvPr id="2050" name="Picture 2" descr="Kidney: surgical approach in Dogs (Canis) | Vetlexic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2" y="71438"/>
            <a:ext cx="3890166" cy="2643182"/>
          </a:xfrm>
          <a:prstGeom prst="rect">
            <a:avLst/>
          </a:prstGeom>
          <a:noFill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 l="50000"/>
          <a:stretch>
            <a:fillRect/>
          </a:stretch>
        </p:blipFill>
        <p:spPr bwMode="auto">
          <a:xfrm>
            <a:off x="4998778" y="3143248"/>
            <a:ext cx="4145221" cy="3105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1828784" cy="439718"/>
          </a:xfrm>
        </p:spPr>
        <p:txBody>
          <a:bodyPr>
            <a:normAutofit fontScale="90000"/>
          </a:bodyPr>
          <a:lstStyle/>
          <a:p>
            <a:r>
              <a:rPr lang="en-US" sz="2400" dirty="0" smtClean="0"/>
              <a:t>Anatomy </a:t>
            </a:r>
            <a:endParaRPr lang="ar-IQ" sz="240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928670"/>
            <a:ext cx="5286380" cy="5929330"/>
          </a:xfrm>
        </p:spPr>
        <p:txBody>
          <a:bodyPr>
            <a:normAutofit fontScale="77500" lnSpcReduction="20000"/>
          </a:bodyPr>
          <a:lstStyle/>
          <a:p>
            <a:pPr algn="l" rtl="0"/>
            <a:r>
              <a:rPr lang="en-US" b="1" dirty="0"/>
              <a:t>The kidneys lie </a:t>
            </a:r>
            <a:r>
              <a:rPr lang="en-US" dirty="0"/>
              <a:t>in the retroperitoneal space lateral to the aorta and the caudal vena cava. </a:t>
            </a:r>
            <a:endParaRPr lang="en-US" dirty="0" smtClean="0"/>
          </a:p>
          <a:p>
            <a:pPr algn="l" rtl="0"/>
            <a:r>
              <a:rPr lang="en-US" dirty="0" smtClean="0"/>
              <a:t>They </a:t>
            </a:r>
            <a:r>
              <a:rPr lang="en-US" dirty="0"/>
              <a:t>have a fibrous </a:t>
            </a:r>
            <a:r>
              <a:rPr lang="en-US" dirty="0" smtClean="0"/>
              <a:t>capsule. </a:t>
            </a:r>
          </a:p>
          <a:p>
            <a:pPr algn="l" rtl="0"/>
            <a:r>
              <a:rPr lang="en-US" b="1" dirty="0"/>
              <a:t>The cranial pole of the right kidney</a:t>
            </a:r>
            <a:r>
              <a:rPr lang="en-US" dirty="0"/>
              <a:t> lies at approximately the level of the thirteenth rib, opposite the first three lumbar vertebrae</a:t>
            </a:r>
            <a:r>
              <a:rPr lang="en-US" dirty="0" smtClean="0"/>
              <a:t>.</a:t>
            </a:r>
          </a:p>
          <a:p>
            <a:pPr algn="l" rtl="0"/>
            <a:r>
              <a:rPr lang="en-US" b="1" dirty="0"/>
              <a:t>The cranial pole of the left kidney</a:t>
            </a:r>
            <a:r>
              <a:rPr lang="en-US" dirty="0"/>
              <a:t> lies opposite the second to fourth lumbar vertebrae, farther caudal than the right kidney by approximately half a kidney </a:t>
            </a:r>
            <a:r>
              <a:rPr lang="en-US" dirty="0" smtClean="0"/>
              <a:t>length</a:t>
            </a:r>
          </a:p>
          <a:p>
            <a:pPr algn="l" rtl="0"/>
            <a:r>
              <a:rPr lang="en-US" b="1" dirty="0"/>
              <a:t>The renal pelvis </a:t>
            </a:r>
            <a:r>
              <a:rPr lang="en-US" dirty="0"/>
              <a:t>is the </a:t>
            </a:r>
            <a:r>
              <a:rPr lang="en-US" dirty="0" err="1"/>
              <a:t>funnelshaped</a:t>
            </a:r>
            <a:r>
              <a:rPr lang="en-US" dirty="0"/>
              <a:t> structure that receives urine and directs it into the </a:t>
            </a:r>
            <a:r>
              <a:rPr lang="en-US" dirty="0" err="1"/>
              <a:t>ureter</a:t>
            </a:r>
            <a:endParaRPr lang="ar-IQ" dirty="0"/>
          </a:p>
        </p:txBody>
      </p:sp>
      <p:pic>
        <p:nvPicPr>
          <p:cNvPr id="17410" name="Picture 2" descr="Urinary system | Veterian Ke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2733" y="0"/>
            <a:ext cx="3641267" cy="4286245"/>
          </a:xfrm>
          <a:prstGeom prst="rect">
            <a:avLst/>
          </a:prstGeom>
          <a:noFill/>
        </p:spPr>
      </p:pic>
      <p:pic>
        <p:nvPicPr>
          <p:cNvPr id="17412" name="Picture 4" descr="I'm detailing the kidney's structure. The renal cortex, the kidney's outer  region, plays a crucial role. The renal medulla, located deeper, contains  renal pyramids. The renal pelvis collects urine. The renal artery"/>
          <p:cNvPicPr>
            <a:picLocks noChangeAspect="1" noChangeArrowheads="1"/>
          </p:cNvPicPr>
          <p:nvPr/>
        </p:nvPicPr>
        <p:blipFill>
          <a:blip r:embed="rId3"/>
          <a:srcRect t="19231"/>
          <a:stretch>
            <a:fillRect/>
          </a:stretch>
        </p:blipFill>
        <p:spPr bwMode="auto">
          <a:xfrm>
            <a:off x="5604103" y="3500439"/>
            <a:ext cx="3101763" cy="33575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471990" cy="654032"/>
          </a:xfrm>
        </p:spPr>
        <p:txBody>
          <a:bodyPr>
            <a:normAutofit fontScale="90000"/>
          </a:bodyPr>
          <a:lstStyle/>
          <a:p>
            <a:r>
              <a:rPr lang="en-US" b="1" dirty="0" err="1" smtClean="0"/>
              <a:t>Nephrectomy</a:t>
            </a: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1071547"/>
            <a:ext cx="4500562" cy="3786214"/>
          </a:xfrm>
        </p:spPr>
        <p:txBody>
          <a:bodyPr>
            <a:normAutofit fontScale="92500" lnSpcReduction="10000"/>
          </a:bodyPr>
          <a:lstStyle/>
          <a:p>
            <a:pPr algn="l" rtl="0">
              <a:buNone/>
            </a:pPr>
            <a:r>
              <a:rPr lang="en-US" dirty="0" err="1" smtClean="0"/>
              <a:t>Nephrectomy</a:t>
            </a:r>
            <a:r>
              <a:rPr lang="en-US" dirty="0" smtClean="0"/>
              <a:t> </a:t>
            </a:r>
            <a:r>
              <a:rPr lang="en-US" dirty="0"/>
              <a:t>is indicated for </a:t>
            </a:r>
          </a:p>
          <a:p>
            <a:pPr algn="l" rtl="0">
              <a:buNone/>
            </a:pPr>
            <a:r>
              <a:rPr lang="en-US" dirty="0"/>
              <a:t>1. renal </a:t>
            </a:r>
            <a:r>
              <a:rPr lang="en-US" dirty="0" err="1"/>
              <a:t>neoplasia</a:t>
            </a:r>
            <a:r>
              <a:rPr lang="en-US" dirty="0"/>
              <a:t>, </a:t>
            </a:r>
          </a:p>
          <a:p>
            <a:pPr algn="l" rtl="0">
              <a:buNone/>
            </a:pPr>
            <a:r>
              <a:rPr lang="en-US" dirty="0"/>
              <a:t>2. severe trauma resulting in uncontrollable hemorrhage or urine leakage, </a:t>
            </a:r>
          </a:p>
          <a:p>
            <a:pPr algn="l" rtl="0">
              <a:buNone/>
            </a:pPr>
            <a:r>
              <a:rPr lang="en-US" dirty="0" smtClean="0"/>
              <a:t>3. </a:t>
            </a:r>
            <a:r>
              <a:rPr lang="en-US" dirty="0" err="1" smtClean="0"/>
              <a:t>hydronephrosis</a:t>
            </a:r>
            <a:endParaRPr lang="en-US" dirty="0"/>
          </a:p>
          <a:p>
            <a:pPr algn="l" rtl="0"/>
            <a:endParaRPr lang="ar-IQ" dirty="0"/>
          </a:p>
        </p:txBody>
      </p:sp>
      <p:sp>
        <p:nvSpPr>
          <p:cNvPr id="4" name="عنصر نائب للمحتوى 2"/>
          <p:cNvSpPr txBox="1">
            <a:spLocks/>
          </p:cNvSpPr>
          <p:nvPr/>
        </p:nvSpPr>
        <p:spPr>
          <a:xfrm>
            <a:off x="142844" y="5143512"/>
            <a:ext cx="9001156" cy="1714488"/>
          </a:xfrm>
          <a:prstGeom prst="rect">
            <a:avLst/>
          </a:prstGeom>
        </p:spPr>
        <p:txBody>
          <a:bodyPr vert="horz" lIns="91440" tIns="45720" rIns="91440" bIns="45720" rtlCol="1">
            <a:normAutofit fontScale="85000" lnSpcReduction="10000"/>
          </a:bodyPr>
          <a:lstStyle/>
          <a:p>
            <a:pPr marL="342900" indent="-342900" algn="l" rtl="0">
              <a:spcBef>
                <a:spcPct val="20000"/>
              </a:spcBef>
            </a:pPr>
            <a:r>
              <a:rPr lang="en-US" sz="3000" dirty="0"/>
              <a:t>Before </a:t>
            </a:r>
            <a:r>
              <a:rPr lang="en-US" sz="3000" dirty="0" err="1"/>
              <a:t>nephrectomy</a:t>
            </a:r>
            <a:r>
              <a:rPr lang="en-US" sz="3000" dirty="0"/>
              <a:t>, renal function in the opposite kidney should be assessed by determining its </a:t>
            </a:r>
            <a:r>
              <a:rPr lang="en-US" sz="3000" dirty="0" err="1"/>
              <a:t>glomerular</a:t>
            </a:r>
            <a:r>
              <a:rPr lang="en-US" sz="3000" dirty="0"/>
              <a:t> filtration rate (GFR) if possible</a:t>
            </a:r>
            <a:r>
              <a:rPr lang="en-US" sz="3000" dirty="0" smtClean="0"/>
              <a:t>. </a:t>
            </a:r>
            <a:r>
              <a:rPr lang="en-US" sz="3000" dirty="0"/>
              <a:t>If excretory </a:t>
            </a:r>
            <a:r>
              <a:rPr lang="en-US" sz="3000" dirty="0" err="1"/>
              <a:t>urograms</a:t>
            </a:r>
            <a:r>
              <a:rPr lang="en-US" sz="3000" dirty="0"/>
              <a:t> are done, avoid large doses of contrast material and maintain good renal perfusion. </a:t>
            </a:r>
          </a:p>
          <a:p>
            <a:pPr marL="342900" lvl="0" indent="-342900" algn="l" rtl="0">
              <a:spcBef>
                <a:spcPct val="20000"/>
              </a:spcBef>
            </a:pPr>
            <a:endParaRPr kumimoji="0" lang="ar-IQ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172" name="Picture 4" descr="Renal Neoplasms"/>
          <p:cNvPicPr>
            <a:picLocks noChangeAspect="1" noChangeArrowheads="1"/>
          </p:cNvPicPr>
          <p:nvPr/>
        </p:nvPicPr>
        <p:blipFill>
          <a:blip r:embed="rId2"/>
          <a:srcRect l="20000" t="9005" r="24000" b="12946"/>
          <a:stretch>
            <a:fillRect/>
          </a:stretch>
        </p:blipFill>
        <p:spPr bwMode="auto">
          <a:xfrm>
            <a:off x="4214810" y="285728"/>
            <a:ext cx="1928826" cy="3582105"/>
          </a:xfrm>
          <a:prstGeom prst="rect">
            <a:avLst/>
          </a:prstGeom>
          <a:noFill/>
        </p:spPr>
      </p:pic>
      <p:pic>
        <p:nvPicPr>
          <p:cNvPr id="7174" name="Picture 6" descr="Photograph of gross pathology shows areas of bleeding within renal... |  Download Scientific Diagra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10375" y="428604"/>
            <a:ext cx="2333625" cy="1962150"/>
          </a:xfrm>
          <a:prstGeom prst="rect">
            <a:avLst/>
          </a:prstGeom>
          <a:noFill/>
        </p:spPr>
      </p:pic>
      <p:pic>
        <p:nvPicPr>
          <p:cNvPr id="7176" name="Picture 8" descr="Hydronephrosis Care &amp; Treatment | Urologic Surgery of NWI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388" y="2500306"/>
            <a:ext cx="2714612" cy="17068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0" y="274638"/>
            <a:ext cx="6500826" cy="582594"/>
          </a:xfrm>
        </p:spPr>
        <p:txBody>
          <a:bodyPr>
            <a:noAutofit/>
          </a:bodyPr>
          <a:lstStyle/>
          <a:p>
            <a:pPr rtl="0"/>
            <a:r>
              <a:rPr lang="en-US" sz="2400" b="1" dirty="0"/>
              <a:t>SUTURE MATERIALS </a:t>
            </a:r>
            <a:r>
              <a:rPr lang="en-US" sz="2400" b="1" dirty="0" smtClean="0"/>
              <a:t>AND SPECIAL INSTRUMENTS</a:t>
            </a:r>
            <a:endParaRPr lang="ar-IQ" sz="240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14282" y="857232"/>
            <a:ext cx="5500726" cy="3857652"/>
          </a:xfrm>
        </p:spPr>
        <p:txBody>
          <a:bodyPr>
            <a:normAutofit fontScale="85000" lnSpcReduction="10000"/>
          </a:bodyPr>
          <a:lstStyle/>
          <a:p>
            <a:pPr algn="l" rtl="0"/>
            <a:r>
              <a:rPr lang="en-US" dirty="0"/>
              <a:t>Absorbable suture material such </a:t>
            </a:r>
            <a:r>
              <a:rPr lang="en-US" dirty="0" smtClean="0"/>
              <a:t>as</a:t>
            </a:r>
          </a:p>
          <a:p>
            <a:pPr algn="l" rtl="0"/>
            <a:r>
              <a:rPr lang="en-US" dirty="0" err="1" smtClean="0"/>
              <a:t>polyglactin</a:t>
            </a:r>
            <a:r>
              <a:rPr lang="en-US" dirty="0" smtClean="0"/>
              <a:t> </a:t>
            </a:r>
            <a:r>
              <a:rPr lang="en-US" dirty="0"/>
              <a:t>910 (</a:t>
            </a:r>
            <a:r>
              <a:rPr lang="en-US" dirty="0" err="1"/>
              <a:t>Vicryl</a:t>
            </a:r>
            <a:r>
              <a:rPr lang="en-US" dirty="0"/>
              <a:t>), </a:t>
            </a:r>
            <a:endParaRPr lang="en-US" dirty="0" smtClean="0"/>
          </a:p>
          <a:p>
            <a:pPr algn="l" rtl="0"/>
            <a:r>
              <a:rPr lang="en-US" dirty="0" err="1" smtClean="0"/>
              <a:t>polyglycolic</a:t>
            </a:r>
            <a:r>
              <a:rPr lang="en-US" dirty="0" smtClean="0"/>
              <a:t> </a:t>
            </a:r>
            <a:r>
              <a:rPr lang="en-US" dirty="0"/>
              <a:t>acid (</a:t>
            </a:r>
            <a:r>
              <a:rPr lang="en-US" dirty="0" err="1"/>
              <a:t>Dexon</a:t>
            </a:r>
            <a:r>
              <a:rPr lang="en-US" dirty="0"/>
              <a:t>), </a:t>
            </a:r>
            <a:endParaRPr lang="en-US" dirty="0" smtClean="0"/>
          </a:p>
          <a:p>
            <a:pPr algn="l" rtl="0"/>
            <a:r>
              <a:rPr lang="en-US" dirty="0" err="1" smtClean="0"/>
              <a:t>polydioxanone</a:t>
            </a:r>
            <a:r>
              <a:rPr lang="en-US" dirty="0" smtClean="0"/>
              <a:t> </a:t>
            </a:r>
            <a:r>
              <a:rPr lang="en-US" dirty="0"/>
              <a:t>(PDS), </a:t>
            </a:r>
            <a:endParaRPr lang="en-US" dirty="0" smtClean="0"/>
          </a:p>
          <a:p>
            <a:pPr algn="l" rtl="0"/>
            <a:r>
              <a:rPr lang="en-US" dirty="0" err="1" smtClean="0"/>
              <a:t>polyglyconate</a:t>
            </a: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en-US" dirty="0" err="1"/>
              <a:t>Maxon</a:t>
            </a:r>
            <a:r>
              <a:rPr lang="en-US" dirty="0"/>
              <a:t>), or </a:t>
            </a:r>
            <a:endParaRPr lang="en-US" dirty="0" smtClean="0"/>
          </a:p>
          <a:p>
            <a:pPr algn="l" rtl="0"/>
            <a:r>
              <a:rPr lang="en-US" dirty="0" err="1" smtClean="0"/>
              <a:t>poliglecaprone</a:t>
            </a:r>
            <a:r>
              <a:rPr lang="en-US" dirty="0" smtClean="0"/>
              <a:t> </a:t>
            </a:r>
            <a:r>
              <a:rPr lang="en-US" dirty="0"/>
              <a:t>25 (</a:t>
            </a:r>
            <a:r>
              <a:rPr lang="en-US" dirty="0" err="1"/>
              <a:t>Monocryl</a:t>
            </a:r>
            <a:r>
              <a:rPr lang="en-US" dirty="0"/>
              <a:t>) </a:t>
            </a:r>
            <a:endParaRPr lang="en-US" dirty="0" smtClean="0"/>
          </a:p>
          <a:p>
            <a:pPr algn="l" rtl="0">
              <a:buNone/>
            </a:pPr>
            <a:r>
              <a:rPr lang="en-US" dirty="0" smtClean="0"/>
              <a:t>should </a:t>
            </a:r>
            <a:r>
              <a:rPr lang="en-US" dirty="0"/>
              <a:t>be used in the kidney, </a:t>
            </a:r>
            <a:r>
              <a:rPr lang="en-US" dirty="0" err="1"/>
              <a:t>ureter</a:t>
            </a:r>
            <a:r>
              <a:rPr lang="en-US" dirty="0"/>
              <a:t>, and bladder.</a:t>
            </a:r>
            <a:endParaRPr lang="ar-IQ" dirty="0"/>
          </a:p>
        </p:txBody>
      </p:sp>
      <p:sp>
        <p:nvSpPr>
          <p:cNvPr id="4" name="عنصر نائب للمحتوى 2"/>
          <p:cNvSpPr txBox="1">
            <a:spLocks/>
          </p:cNvSpPr>
          <p:nvPr/>
        </p:nvSpPr>
        <p:spPr>
          <a:xfrm>
            <a:off x="0" y="4572008"/>
            <a:ext cx="9144000" cy="2285992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marL="342900" lvl="0" indent="-342900" algn="l" rtl="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b="1" dirty="0" err="1"/>
              <a:t>Nonabsorbable</a:t>
            </a:r>
            <a:r>
              <a:rPr lang="en-US" sz="2400" b="1" dirty="0"/>
              <a:t> suture </a:t>
            </a:r>
            <a:r>
              <a:rPr lang="en-US" sz="2400" dirty="0"/>
              <a:t>material may promote calculus formation and infection. </a:t>
            </a:r>
            <a:endParaRPr lang="en-US" sz="2400" dirty="0" smtClean="0"/>
          </a:p>
          <a:p>
            <a:pPr marL="342900" lvl="0" indent="-342900" algn="l" rtl="0">
              <a:spcBef>
                <a:spcPct val="20000"/>
              </a:spcBef>
              <a:buFont typeface="Arial" pitchFamily="34" charset="0"/>
              <a:buChar char="•"/>
            </a:pPr>
            <a:endParaRPr lang="en-US" sz="500" dirty="0"/>
          </a:p>
          <a:p>
            <a:pPr marL="342900" lvl="0" indent="-342900" algn="l" rtl="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dirty="0" smtClean="0"/>
              <a:t>Although </a:t>
            </a:r>
            <a:r>
              <a:rPr lang="en-US" sz="2400" b="1" dirty="0"/>
              <a:t>PDS </a:t>
            </a:r>
            <a:r>
              <a:rPr lang="en-US" sz="2400" b="1" dirty="0" smtClean="0"/>
              <a:t>and </a:t>
            </a:r>
            <a:r>
              <a:rPr lang="en-US" sz="2400" b="1" dirty="0" err="1" smtClean="0"/>
              <a:t>Maxon</a:t>
            </a:r>
            <a:r>
              <a:rPr lang="en-US" sz="2400" b="1" dirty="0" smtClean="0"/>
              <a:t> </a:t>
            </a:r>
            <a:r>
              <a:rPr lang="en-US" sz="2400" dirty="0" smtClean="0"/>
              <a:t>maintain </a:t>
            </a:r>
            <a:r>
              <a:rPr lang="en-US" sz="2400" dirty="0"/>
              <a:t>tensile strength and are more slowly absorbed than is desirable for most urinary surgery, they have less tissue drag than </a:t>
            </a:r>
            <a:r>
              <a:rPr lang="en-US" sz="2400" dirty="0" err="1"/>
              <a:t>Dexon</a:t>
            </a:r>
            <a:r>
              <a:rPr lang="en-US" sz="2400" dirty="0"/>
              <a:t> or </a:t>
            </a:r>
            <a:r>
              <a:rPr lang="en-US" sz="2400" dirty="0" err="1"/>
              <a:t>Vicryl</a:t>
            </a:r>
            <a:r>
              <a:rPr lang="en-US" sz="2400" dirty="0"/>
              <a:t>.</a:t>
            </a:r>
            <a:endParaRPr kumimoji="0" lang="ar-IQ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146" name="Picture 2" descr="Upper Urinary Tract Trauma | Abdominal Key"/>
          <p:cNvPicPr>
            <a:picLocks noChangeAspect="1" noChangeArrowheads="1"/>
          </p:cNvPicPr>
          <p:nvPr/>
        </p:nvPicPr>
        <p:blipFill>
          <a:blip r:embed="rId2"/>
          <a:srcRect l="25000" r="34615"/>
          <a:stretch>
            <a:fillRect/>
          </a:stretch>
        </p:blipFill>
        <p:spPr bwMode="auto">
          <a:xfrm>
            <a:off x="5495175" y="857232"/>
            <a:ext cx="3434543" cy="3571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043362" cy="439718"/>
          </a:xfrm>
        </p:spPr>
        <p:txBody>
          <a:bodyPr>
            <a:noAutofit/>
          </a:bodyPr>
          <a:lstStyle/>
          <a:p>
            <a:r>
              <a:rPr lang="en-US" sz="3200" dirty="0" smtClean="0"/>
              <a:t>Surgical operation </a:t>
            </a:r>
            <a:endParaRPr lang="ar-IQ" sz="320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928670"/>
            <a:ext cx="5500694" cy="5929330"/>
          </a:xfrm>
        </p:spPr>
        <p:txBody>
          <a:bodyPr>
            <a:normAutofit fontScale="77500" lnSpcReduction="20000"/>
          </a:bodyPr>
          <a:lstStyle/>
          <a:p>
            <a:pPr algn="l" rtl="0">
              <a:buNone/>
            </a:pPr>
            <a:r>
              <a:rPr lang="en-US" dirty="0"/>
              <a:t>For the kidney</a:t>
            </a:r>
            <a:r>
              <a:rPr lang="en-US" b="1" dirty="0"/>
              <a:t>, a ventral midline abdominal incision is performed from the </a:t>
            </a:r>
            <a:r>
              <a:rPr lang="en-US" b="1" dirty="0" err="1"/>
              <a:t>xiphoid</a:t>
            </a:r>
            <a:r>
              <a:rPr lang="en-US" b="1" dirty="0"/>
              <a:t> </a:t>
            </a:r>
            <a:r>
              <a:rPr lang="en-US" dirty="0" smtClean="0"/>
              <a:t>to </a:t>
            </a:r>
            <a:r>
              <a:rPr lang="en-US" dirty="0"/>
              <a:t>the </a:t>
            </a:r>
            <a:r>
              <a:rPr lang="en-US" dirty="0" smtClean="0"/>
              <a:t>pubis</a:t>
            </a:r>
          </a:p>
          <a:p>
            <a:pPr algn="l" rtl="0">
              <a:buNone/>
            </a:pPr>
            <a:endParaRPr lang="en-US" dirty="0" smtClean="0"/>
          </a:p>
          <a:p>
            <a:pPr algn="l" rtl="0">
              <a:buNone/>
            </a:pPr>
            <a:r>
              <a:rPr lang="en-US" b="1" dirty="0"/>
              <a:t>Balfour </a:t>
            </a:r>
            <a:r>
              <a:rPr lang="en-US" b="1" dirty="0" smtClean="0"/>
              <a:t>retractors </a:t>
            </a:r>
            <a:r>
              <a:rPr lang="en-US" dirty="0"/>
              <a:t>are used to retract the abdominal wall and expose the </a:t>
            </a:r>
            <a:r>
              <a:rPr lang="en-US" dirty="0" smtClean="0"/>
              <a:t>kidney</a:t>
            </a:r>
          </a:p>
          <a:p>
            <a:pPr algn="l" rtl="0">
              <a:buNone/>
            </a:pPr>
            <a:endParaRPr lang="en-US" dirty="0" smtClean="0"/>
          </a:p>
          <a:p>
            <a:pPr algn="l" rtl="0">
              <a:buNone/>
            </a:pPr>
            <a:r>
              <a:rPr lang="en-US" dirty="0"/>
              <a:t>The entire abdominal contents should be inspected before exploring the urinary tract</a:t>
            </a:r>
            <a:r>
              <a:rPr lang="en-US" dirty="0" smtClean="0"/>
              <a:t>.</a:t>
            </a:r>
          </a:p>
          <a:p>
            <a:pPr algn="l" rtl="0">
              <a:buNone/>
            </a:pPr>
            <a:endParaRPr lang="en-US" dirty="0" smtClean="0"/>
          </a:p>
          <a:p>
            <a:pPr algn="l" rtl="0">
              <a:buNone/>
            </a:pPr>
            <a:r>
              <a:rPr lang="en-US" dirty="0"/>
              <a:t>The </a:t>
            </a:r>
            <a:r>
              <a:rPr lang="en-US" dirty="0" smtClean="0"/>
              <a:t>kidney </a:t>
            </a:r>
            <a:r>
              <a:rPr lang="en-US" dirty="0"/>
              <a:t>is exposed by </a:t>
            </a:r>
            <a:r>
              <a:rPr lang="en-US" dirty="0" smtClean="0"/>
              <a:t>deviating  the </a:t>
            </a:r>
            <a:r>
              <a:rPr lang="en-US" dirty="0" err="1" smtClean="0"/>
              <a:t>vescera</a:t>
            </a:r>
            <a:r>
              <a:rPr lang="en-US" dirty="0" smtClean="0"/>
              <a:t> </a:t>
            </a:r>
          </a:p>
          <a:p>
            <a:pPr algn="l" rtl="0">
              <a:buNone/>
            </a:pPr>
            <a:endParaRPr lang="en-US" dirty="0" smtClean="0"/>
          </a:p>
          <a:p>
            <a:pPr algn="l" rtl="0">
              <a:buNone/>
            </a:pPr>
            <a:r>
              <a:rPr lang="en-US" dirty="0" smtClean="0"/>
              <a:t>The  kidney </a:t>
            </a:r>
            <a:r>
              <a:rPr lang="en-US" dirty="0"/>
              <a:t>can be isolated from the remaining abdominal contents with moistened </a:t>
            </a:r>
            <a:r>
              <a:rPr lang="en-US" dirty="0" err="1"/>
              <a:t>laparotomy</a:t>
            </a:r>
            <a:r>
              <a:rPr lang="en-US" dirty="0"/>
              <a:t> sponges. </a:t>
            </a:r>
          </a:p>
          <a:p>
            <a:pPr algn="l" rtl="0"/>
            <a:endParaRPr lang="en-US" dirty="0" smtClean="0"/>
          </a:p>
          <a:p>
            <a:pPr algn="l" rtl="0"/>
            <a:endParaRPr lang="en-US" dirty="0"/>
          </a:p>
        </p:txBody>
      </p:sp>
      <p:pic>
        <p:nvPicPr>
          <p:cNvPr id="5122" name="Picture 2" descr="The body wal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6729426" y="-300038"/>
            <a:ext cx="1857375" cy="2457451"/>
          </a:xfrm>
          <a:prstGeom prst="rect">
            <a:avLst/>
          </a:prstGeom>
          <a:noFill/>
        </p:spPr>
      </p:pic>
      <p:pic>
        <p:nvPicPr>
          <p:cNvPr id="5126" name="Picture 6" descr="Kidney Transplants in Pets - Mar Vista Animal Medical Cent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66267" y="4095754"/>
            <a:ext cx="3677733" cy="2762246"/>
          </a:xfrm>
          <a:prstGeom prst="rect">
            <a:avLst/>
          </a:prstGeom>
          <a:noFill/>
        </p:spPr>
      </p:pic>
      <p:pic>
        <p:nvPicPr>
          <p:cNvPr id="5128" name="Picture 8" descr="Nephrectomy in canine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8" y="1876908"/>
            <a:ext cx="2913249" cy="21711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428604"/>
            <a:ext cx="6429388" cy="6215106"/>
          </a:xfrm>
        </p:spPr>
        <p:txBody>
          <a:bodyPr>
            <a:normAutofit/>
          </a:bodyPr>
          <a:lstStyle/>
          <a:p>
            <a:pPr algn="l" rtl="0"/>
            <a:r>
              <a:rPr lang="en-US" i="1" dirty="0"/>
              <a:t>Grasp the peritoneum over the kidney and incise it. </a:t>
            </a:r>
            <a:endParaRPr lang="en-US" i="1" dirty="0" smtClean="0"/>
          </a:p>
          <a:p>
            <a:pPr algn="l" rtl="0"/>
            <a:endParaRPr lang="en-US" i="1" dirty="0" smtClean="0"/>
          </a:p>
          <a:p>
            <a:pPr algn="l" rtl="0"/>
            <a:r>
              <a:rPr lang="en-US" i="1" dirty="0"/>
              <a:t>Using a combination of blunt and sharp dissection, free the kidney from its </a:t>
            </a:r>
            <a:r>
              <a:rPr lang="en-US" i="1" dirty="0" err="1"/>
              <a:t>sublumbar</a:t>
            </a:r>
            <a:r>
              <a:rPr lang="en-US" i="1" dirty="0"/>
              <a:t> attachments</a:t>
            </a:r>
            <a:r>
              <a:rPr lang="en-US" i="1" dirty="0" smtClean="0"/>
              <a:t>.</a:t>
            </a:r>
          </a:p>
          <a:p>
            <a:pPr algn="l" rtl="0"/>
            <a:endParaRPr lang="en-US" i="1" dirty="0" smtClean="0"/>
          </a:p>
          <a:p>
            <a:pPr algn="l" rtl="0"/>
            <a:r>
              <a:rPr lang="en-US" i="1" dirty="0"/>
              <a:t>Elevate the kidney and re</a:t>
            </a:r>
            <a:r>
              <a:rPr lang="en-US" b="1" i="1" dirty="0"/>
              <a:t>tract</a:t>
            </a:r>
            <a:r>
              <a:rPr lang="en-US" i="1" dirty="0"/>
              <a:t> it medially to locate the renal artery and vein on the dorsal </a:t>
            </a:r>
            <a:r>
              <a:rPr lang="en-US" i="1" dirty="0" smtClean="0"/>
              <a:t>surface </a:t>
            </a:r>
            <a:r>
              <a:rPr lang="en-US" i="1" dirty="0"/>
              <a:t>of the renal </a:t>
            </a:r>
            <a:r>
              <a:rPr lang="en-US" i="1" dirty="0" err="1"/>
              <a:t>hilus</a:t>
            </a:r>
            <a:r>
              <a:rPr lang="en-US" i="1" dirty="0"/>
              <a:t> </a:t>
            </a:r>
            <a:endParaRPr lang="ar-IQ" dirty="0"/>
          </a:p>
        </p:txBody>
      </p:sp>
      <p:pic>
        <p:nvPicPr>
          <p:cNvPr id="4098" name="Picture 2" descr="Surgery of the Kidney and Ureter | Veterian Ke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00826" y="3571876"/>
            <a:ext cx="1924050" cy="3105150"/>
          </a:xfrm>
          <a:prstGeom prst="rect">
            <a:avLst/>
          </a:prstGeom>
          <a:noFill/>
        </p:spPr>
      </p:pic>
      <p:pic>
        <p:nvPicPr>
          <p:cNvPr id="4100" name="Picture 4" descr="Surgery of the Kidney and Ureter | Veterian Key"/>
          <p:cNvPicPr>
            <a:picLocks noChangeAspect="1" noChangeArrowheads="1"/>
          </p:cNvPicPr>
          <p:nvPr/>
        </p:nvPicPr>
        <p:blipFill>
          <a:blip r:embed="rId3"/>
          <a:srcRect l="2982" r="58250" b="54286"/>
          <a:stretch>
            <a:fillRect/>
          </a:stretch>
        </p:blipFill>
        <p:spPr bwMode="auto">
          <a:xfrm>
            <a:off x="6277582" y="357166"/>
            <a:ext cx="2437822" cy="30003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142852"/>
            <a:ext cx="5929322" cy="6715148"/>
          </a:xfrm>
        </p:spPr>
        <p:txBody>
          <a:bodyPr>
            <a:normAutofit fontScale="85000" lnSpcReduction="20000"/>
          </a:bodyPr>
          <a:lstStyle/>
          <a:p>
            <a:pPr algn="l" rtl="0"/>
            <a:r>
              <a:rPr lang="en-US" i="1" dirty="0"/>
              <a:t>Double </a:t>
            </a:r>
            <a:r>
              <a:rPr lang="en-US" i="1" dirty="0" err="1"/>
              <a:t>ligate</a:t>
            </a:r>
            <a:r>
              <a:rPr lang="en-US" i="1" dirty="0"/>
              <a:t> the renal artery with absorbable suture (e.g., </a:t>
            </a:r>
            <a:r>
              <a:rPr lang="en-US" i="1" dirty="0" err="1"/>
              <a:t>polydioxanone</a:t>
            </a:r>
            <a:r>
              <a:rPr lang="en-US" i="1" dirty="0"/>
              <a:t>, </a:t>
            </a:r>
            <a:r>
              <a:rPr lang="en-US" i="1" dirty="0" err="1" smtClean="0"/>
              <a:t>polyglyconate</a:t>
            </a:r>
            <a:r>
              <a:rPr lang="en-US" i="1" dirty="0" smtClean="0"/>
              <a:t>, or </a:t>
            </a:r>
            <a:r>
              <a:rPr lang="en-US" i="1" dirty="0" err="1"/>
              <a:t>pdiglecoprone</a:t>
            </a:r>
            <a:r>
              <a:rPr lang="en-US" i="1" dirty="0"/>
              <a:t> 25) or </a:t>
            </a:r>
            <a:r>
              <a:rPr lang="en-US" i="1" dirty="0" err="1"/>
              <a:t>nonabsorbable</a:t>
            </a:r>
            <a:r>
              <a:rPr lang="en-US" i="1" dirty="0"/>
              <a:t> suture (e.g., cardiovascular silk) close to the abdominal aorta to ensure that all branches have been </a:t>
            </a:r>
            <a:r>
              <a:rPr lang="en-US" i="1" dirty="0" err="1"/>
              <a:t>ligated</a:t>
            </a:r>
            <a:r>
              <a:rPr lang="en-US" i="1" dirty="0" smtClean="0"/>
              <a:t>.</a:t>
            </a:r>
          </a:p>
          <a:p>
            <a:pPr algn="l" rtl="0">
              <a:buNone/>
            </a:pPr>
            <a:endParaRPr lang="en-US" i="1" dirty="0" smtClean="0"/>
          </a:p>
          <a:p>
            <a:pPr algn="l" rtl="0"/>
            <a:r>
              <a:rPr lang="en-US" i="1" dirty="0"/>
              <a:t>the renal vein </a:t>
            </a:r>
            <a:r>
              <a:rPr lang="en-US" i="1" dirty="0" smtClean="0"/>
              <a:t>is </a:t>
            </a:r>
            <a:r>
              <a:rPr lang="en-US" i="1" dirty="0" err="1" smtClean="0"/>
              <a:t>ligated</a:t>
            </a:r>
            <a:r>
              <a:rPr lang="en-US" i="1" dirty="0" smtClean="0"/>
              <a:t> similarly.</a:t>
            </a:r>
          </a:p>
          <a:p>
            <a:pPr algn="l" rtl="0"/>
            <a:r>
              <a:rPr lang="en-US" i="1" dirty="0"/>
              <a:t>Avoid </a:t>
            </a:r>
            <a:r>
              <a:rPr lang="en-US" i="1" dirty="0" err="1"/>
              <a:t>ligating</a:t>
            </a:r>
            <a:r>
              <a:rPr lang="en-US" i="1" dirty="0"/>
              <a:t> the renal </a:t>
            </a:r>
            <a:r>
              <a:rPr lang="en-US" i="1" dirty="0" err="1"/>
              <a:t>artev</a:t>
            </a:r>
            <a:r>
              <a:rPr lang="en-US" i="1" dirty="0"/>
              <a:t> and vein together to prevent the </a:t>
            </a:r>
            <a:r>
              <a:rPr lang="en-US" i="1" dirty="0" err="1"/>
              <a:t>brmation</a:t>
            </a:r>
            <a:r>
              <a:rPr lang="en-US" i="1" dirty="0"/>
              <a:t> of an </a:t>
            </a:r>
            <a:r>
              <a:rPr lang="en-US" i="1" dirty="0" err="1"/>
              <a:t>arteriovenous</a:t>
            </a:r>
            <a:r>
              <a:rPr lang="en-US" i="1" dirty="0"/>
              <a:t> </a:t>
            </a:r>
            <a:r>
              <a:rPr lang="en-US" i="1" dirty="0" smtClean="0"/>
              <a:t>fistula</a:t>
            </a:r>
          </a:p>
          <a:p>
            <a:pPr algn="l" rtl="0">
              <a:buNone/>
            </a:pPr>
            <a:endParaRPr lang="en-US" i="1" dirty="0" smtClean="0"/>
          </a:p>
          <a:p>
            <a:pPr algn="l" rtl="0"/>
            <a:r>
              <a:rPr lang="en-US" i="1" dirty="0" smtClean="0"/>
              <a:t> </a:t>
            </a:r>
            <a:r>
              <a:rPr lang="en-US" i="1" dirty="0" err="1"/>
              <a:t>Ligate</a:t>
            </a:r>
            <a:r>
              <a:rPr lang="en-US" i="1" dirty="0"/>
              <a:t> the </a:t>
            </a:r>
            <a:r>
              <a:rPr lang="en-US" i="1" dirty="0" err="1"/>
              <a:t>ureter</a:t>
            </a:r>
            <a:r>
              <a:rPr lang="en-US" i="1" dirty="0"/>
              <a:t> near the bladder</a:t>
            </a:r>
            <a:r>
              <a:rPr lang="en-US" i="1" dirty="0" smtClean="0"/>
              <a:t>.</a:t>
            </a:r>
          </a:p>
          <a:p>
            <a:pPr algn="l" rtl="0"/>
            <a:r>
              <a:rPr lang="en-US" i="1" dirty="0" smtClean="0"/>
              <a:t>Remove the kidney and </a:t>
            </a:r>
            <a:r>
              <a:rPr lang="en-US" i="1" dirty="0" err="1" smtClean="0"/>
              <a:t>ureter</a:t>
            </a:r>
            <a:r>
              <a:rPr lang="en-US" i="1" dirty="0" smtClean="0"/>
              <a:t> and after procuring appropriate culture specimens, submit them for </a:t>
            </a:r>
            <a:r>
              <a:rPr lang="en-US" i="1" dirty="0" err="1" smtClean="0"/>
              <a:t>histologic</a:t>
            </a:r>
            <a:r>
              <a:rPr lang="en-US" i="1" dirty="0" smtClean="0"/>
              <a:t> examination</a:t>
            </a:r>
            <a:endParaRPr lang="en-US" i="1" dirty="0"/>
          </a:p>
          <a:p>
            <a:pPr algn="l" rtl="0"/>
            <a:endParaRPr lang="ar-IQ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/>
          <a:srcRect t="6071" r="27794"/>
          <a:stretch>
            <a:fillRect/>
          </a:stretch>
        </p:blipFill>
        <p:spPr bwMode="auto">
          <a:xfrm>
            <a:off x="5715008" y="1142983"/>
            <a:ext cx="3429024" cy="4822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-32" y="285728"/>
            <a:ext cx="4143404" cy="2786082"/>
          </a:xfrm>
        </p:spPr>
        <p:txBody>
          <a:bodyPr>
            <a:normAutofit/>
          </a:bodyPr>
          <a:lstStyle/>
          <a:p>
            <a:pPr marL="514350" indent="-514350" algn="l" rtl="0">
              <a:buNone/>
            </a:pPr>
            <a:r>
              <a:rPr lang="en-US" i="1" dirty="0" smtClean="0"/>
              <a:t>Post operative care </a:t>
            </a:r>
          </a:p>
          <a:p>
            <a:pPr marL="514350" indent="-514350" algn="l" rtl="0">
              <a:buAutoNum type="arabicPeriod"/>
            </a:pPr>
            <a:r>
              <a:rPr lang="en-US" i="1" dirty="0" smtClean="0"/>
              <a:t>Systemic antibiotic for 3 days </a:t>
            </a:r>
          </a:p>
          <a:p>
            <a:pPr marL="514350" indent="-514350" algn="l" rtl="0">
              <a:buAutoNum type="arabicPeriod"/>
            </a:pPr>
            <a:r>
              <a:rPr lang="en-US" i="1" dirty="0" smtClean="0"/>
              <a:t>Remove sutures after 7 days  </a:t>
            </a:r>
            <a:endParaRPr lang="en-US" dirty="0" smtClean="0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79448" y="3571876"/>
            <a:ext cx="4864551" cy="3214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عنصر نائب للمحتوى 2"/>
          <p:cNvSpPr txBox="1">
            <a:spLocks/>
          </p:cNvSpPr>
          <p:nvPr/>
        </p:nvSpPr>
        <p:spPr>
          <a:xfrm>
            <a:off x="-71470" y="3571876"/>
            <a:ext cx="4500562" cy="3286124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algn="l" rtl="0">
              <a:buNone/>
            </a:pPr>
            <a:r>
              <a:rPr lang="en-US" sz="3200" i="1" dirty="0" smtClean="0"/>
              <a:t>Complications </a:t>
            </a:r>
          </a:p>
          <a:p>
            <a:pPr marL="514350" indent="-514350" algn="l" rtl="0">
              <a:buAutoNum type="arabicPeriod"/>
            </a:pPr>
            <a:r>
              <a:rPr lang="en-US" sz="3200" i="1" dirty="0" smtClean="0"/>
              <a:t>Bleeding </a:t>
            </a:r>
          </a:p>
          <a:p>
            <a:pPr marL="514350" indent="-514350" algn="l" rtl="0">
              <a:buAutoNum type="arabicPeriod"/>
            </a:pPr>
            <a:r>
              <a:rPr lang="en-US" sz="3200" i="1" dirty="0" smtClean="0"/>
              <a:t>Peritonitis</a:t>
            </a:r>
          </a:p>
          <a:p>
            <a:pPr marL="514350" indent="-514350" algn="l" rtl="0">
              <a:buAutoNum type="arabicPeriod"/>
            </a:pPr>
            <a:r>
              <a:rPr lang="en-US" sz="3200" i="1" dirty="0" smtClean="0"/>
              <a:t>Abdominal dehiscence</a:t>
            </a:r>
          </a:p>
        </p:txBody>
      </p:sp>
      <p:pic>
        <p:nvPicPr>
          <p:cNvPr id="2057" name="Picture 9" descr="Post-Operative Care in Dogs: What to Expect? | Seattle Ve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10082" y="130922"/>
            <a:ext cx="4833918" cy="32266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-571536" y="0"/>
            <a:ext cx="3357586" cy="357166"/>
          </a:xfrm>
        </p:spPr>
        <p:txBody>
          <a:bodyPr>
            <a:normAutofit fontScale="90000"/>
          </a:bodyPr>
          <a:lstStyle/>
          <a:p>
            <a:r>
              <a:rPr lang="en-US" sz="3200" dirty="0" err="1" smtClean="0"/>
              <a:t>Nephrotomy</a:t>
            </a:r>
            <a:r>
              <a:rPr lang="en-US" sz="3200" dirty="0" smtClean="0"/>
              <a:t> </a:t>
            </a:r>
            <a:endParaRPr lang="ar-IQ" sz="320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428604"/>
            <a:ext cx="6643702" cy="6357958"/>
          </a:xfrm>
        </p:spPr>
        <p:txBody>
          <a:bodyPr>
            <a:normAutofit fontScale="77500" lnSpcReduction="20000"/>
          </a:bodyPr>
          <a:lstStyle/>
          <a:p>
            <a:pPr algn="l" rtl="0"/>
            <a:r>
              <a:rPr lang="en-US" dirty="0" smtClean="0"/>
              <a:t>usually is performed to remove calculi</a:t>
            </a:r>
          </a:p>
          <a:p>
            <a:pPr algn="l" rtl="0"/>
            <a:r>
              <a:rPr lang="en-US" dirty="0" err="1" smtClean="0"/>
              <a:t>nephrotomy</a:t>
            </a:r>
            <a:r>
              <a:rPr lang="en-US" dirty="0" smtClean="0"/>
              <a:t> may temporarily diminish renal function by </a:t>
            </a:r>
            <a:r>
              <a:rPr lang="en-US" b="1" i="1" dirty="0" smtClean="0"/>
              <a:t>25% to 50%.</a:t>
            </a:r>
          </a:p>
          <a:p>
            <a:pPr algn="l" rtl="0"/>
            <a:endParaRPr lang="en-US" b="1" i="1" dirty="0" smtClean="0"/>
          </a:p>
          <a:p>
            <a:pPr algn="l" rtl="0"/>
            <a:r>
              <a:rPr lang="en-US" i="1" dirty="0" smtClean="0"/>
              <a:t>Locate the renal vessels </a:t>
            </a:r>
            <a:r>
              <a:rPr lang="en-US" i="1" dirty="0" err="1" smtClean="0"/>
              <a:t>and,temporari</a:t>
            </a:r>
            <a:r>
              <a:rPr lang="en-US" i="1" dirty="0" smtClean="0"/>
              <a:t>/y occlude them with vascular forceps, a tourniquet, or an assistant's fingers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i="1" dirty="0" smtClean="0"/>
              <a:t>a sharp incision along the midline of the convex border of the kidney </a:t>
            </a:r>
            <a:r>
              <a:rPr lang="en-US" i="1" dirty="0" err="1" smtClean="0"/>
              <a:t>sufhcient</a:t>
            </a:r>
            <a:r>
              <a:rPr lang="en-US" i="1" dirty="0" smtClean="0"/>
              <a:t> to allow removal of the calculi and inspection of the entire renal pelvis</a:t>
            </a:r>
          </a:p>
          <a:p>
            <a:pPr algn="l" rtl="0"/>
            <a:endParaRPr lang="en-US" i="1" dirty="0" smtClean="0"/>
          </a:p>
          <a:p>
            <a:pPr algn="l" rtl="0"/>
            <a:r>
              <a:rPr lang="en-US" i="1" dirty="0" smtClean="0"/>
              <a:t>Culture the renal pelvis. Remove the calculi and flush the kidney with warm saline or lactated Ringer's solution fluids.</a:t>
            </a:r>
          </a:p>
          <a:p>
            <a:pPr algn="l" rtl="0"/>
            <a:r>
              <a:rPr lang="en-US" dirty="0" err="1" smtClean="0"/>
              <a:t>Nephrotomy</a:t>
            </a:r>
            <a:r>
              <a:rPr lang="en-US" dirty="0" smtClean="0"/>
              <a:t> incisions may be closed with </a:t>
            </a:r>
            <a:r>
              <a:rPr lang="en-US" dirty="0" err="1" smtClean="0"/>
              <a:t>transparenchymal</a:t>
            </a:r>
            <a:r>
              <a:rPr lang="en-US" dirty="0" smtClean="0"/>
              <a:t> horizontal mattress sutures</a:t>
            </a:r>
            <a:endParaRPr lang="ar-IQ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50000"/>
          <a:stretch>
            <a:fillRect/>
          </a:stretch>
        </p:blipFill>
        <p:spPr bwMode="auto">
          <a:xfrm>
            <a:off x="6715140" y="4929198"/>
            <a:ext cx="2428860" cy="1819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 l="3718" t="17297" r="49193"/>
          <a:stretch>
            <a:fillRect/>
          </a:stretch>
        </p:blipFill>
        <p:spPr bwMode="auto">
          <a:xfrm>
            <a:off x="6103634" y="1214422"/>
            <a:ext cx="3040367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357</TotalTime>
  <Words>677</Words>
  <Application>Microsoft Office PowerPoint</Application>
  <PresentationFormat>عرض على الشاشة (3:4)‏</PresentationFormat>
  <Paragraphs>71</Paragraphs>
  <Slides>11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11</vt:i4>
      </vt:variant>
    </vt:vector>
  </HeadingPairs>
  <TitlesOfParts>
    <vt:vector size="12" baseType="lpstr">
      <vt:lpstr>سمة Office</vt:lpstr>
      <vt:lpstr>Nephroctomy </vt:lpstr>
      <vt:lpstr>Anatomy </vt:lpstr>
      <vt:lpstr>Nephrectomy</vt:lpstr>
      <vt:lpstr>SUTURE MATERIALS AND SPECIAL INSTRUMENTS</vt:lpstr>
      <vt:lpstr>Surgical operation </vt:lpstr>
      <vt:lpstr>الشريحة 6</vt:lpstr>
      <vt:lpstr>الشريحة 7</vt:lpstr>
      <vt:lpstr>الشريحة 8</vt:lpstr>
      <vt:lpstr>Nephrotomy </vt:lpstr>
      <vt:lpstr>الشريحة 10</vt:lpstr>
      <vt:lpstr>الشريحة 11</vt:lpstr>
    </vt:vector>
  </TitlesOfParts>
  <Company>By DR.Ahmed Saker 2o1O  ;)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Nephroctomy </dc:title>
  <dc:creator>dell</dc:creator>
  <cp:lastModifiedBy>dell</cp:lastModifiedBy>
  <cp:revision>25</cp:revision>
  <dcterms:created xsi:type="dcterms:W3CDTF">2026-03-28T22:25:38Z</dcterms:created>
  <dcterms:modified xsi:type="dcterms:W3CDTF">2026-03-29T08:59:13Z</dcterms:modified>
</cp:coreProperties>
</file>